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26" d="100"/>
          <a:sy n="126" d="100"/>
        </p:scale>
        <p:origin x="1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4472" y="118468"/>
            <a:ext cx="9144000" cy="2387600"/>
          </a:xfrm>
        </p:spPr>
        <p:txBody>
          <a:bodyPr anchor="t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 err="1"/>
              <a:t>Präsentationstitel</a:t>
            </a:r>
            <a:br>
              <a:rPr lang="en-US" dirty="0"/>
            </a:b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63BA5FA-4342-4E29-8C13-7F73C2491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C13085-8790-402B-84ED-E412BAA70CF0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3D8414B-71BF-4870-8D18-9A8740376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98E4B3B3-EA12-4DC9-8460-7E8AAEEE8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33E3F1-08DF-C74A-927E-5C6C9D90C4B7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37926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72" y="1468222"/>
            <a:ext cx="10984102" cy="470874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5EA8A796-179A-46EB-AF5F-91B6A8EC32F3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34472" y="717415"/>
            <a:ext cx="10515600" cy="56515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28pt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34472" y="118468"/>
            <a:ext cx="10515600" cy="6720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40pt</a:t>
            </a:r>
          </a:p>
        </p:txBody>
      </p:sp>
    </p:spTree>
    <p:extLst>
      <p:ext uri="{BB962C8B-B14F-4D97-AF65-F5344CB8AC3E}">
        <p14:creationId xmlns:p14="http://schemas.microsoft.com/office/powerpoint/2010/main" val="2155156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72" y="1468222"/>
            <a:ext cx="10984102" cy="470874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FBD924E3-BE32-4F8E-9EFA-4B9A66C53CAF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34472" y="717415"/>
            <a:ext cx="10515600" cy="56515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28pt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34472" y="118468"/>
            <a:ext cx="10515600" cy="6720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40pt</a:t>
            </a:r>
          </a:p>
        </p:txBody>
      </p:sp>
    </p:spTree>
    <p:extLst>
      <p:ext uri="{BB962C8B-B14F-4D97-AF65-F5344CB8AC3E}">
        <p14:creationId xmlns:p14="http://schemas.microsoft.com/office/powerpoint/2010/main" val="4185212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6217220" y="0"/>
            <a:ext cx="597478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5" hasCustomPrompt="1"/>
          </p:nvPr>
        </p:nvSpPr>
        <p:spPr>
          <a:xfrm>
            <a:off x="6215063" y="0"/>
            <a:ext cx="5976937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dirty="0" err="1"/>
              <a:t>Platzhalter</a:t>
            </a:r>
            <a:r>
              <a:rPr lang="en-US" dirty="0"/>
              <a:t> Bild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4472" y="1468222"/>
            <a:ext cx="5958653" cy="470874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B075F081-24AE-4EA1-8F4D-9F5CE01B4E45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34472" y="717415"/>
            <a:ext cx="5958653" cy="56515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28pt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34472" y="118468"/>
            <a:ext cx="5958653" cy="6720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40pt</a:t>
            </a:r>
          </a:p>
        </p:txBody>
      </p:sp>
    </p:spTree>
    <p:extLst>
      <p:ext uri="{BB962C8B-B14F-4D97-AF65-F5344CB8AC3E}">
        <p14:creationId xmlns:p14="http://schemas.microsoft.com/office/powerpoint/2010/main" val="1055220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1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9967" y="254643"/>
            <a:ext cx="10515600" cy="918430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Divider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29967" y="1173073"/>
            <a:ext cx="10515600" cy="1500187"/>
          </a:xfrm>
        </p:spPr>
        <p:txBody>
          <a:bodyPr/>
          <a:lstStyle>
            <a:lvl1pPr marL="0" indent="0">
              <a:buNone/>
              <a:defRPr sz="2400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Short Content Description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5CD56F81-6236-43EC-B83B-C08CDA45A7F6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35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28C0B349-22AD-4D88-AC69-9EB889EE78E8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34472" y="717415"/>
            <a:ext cx="10515600" cy="56515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28pt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34472" y="118468"/>
            <a:ext cx="10515600" cy="6720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40pt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34471" y="1468222"/>
            <a:ext cx="5391686" cy="470247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/>
          </p:nvPr>
        </p:nvSpPr>
        <p:spPr>
          <a:xfrm>
            <a:off x="5706328" y="1468222"/>
            <a:ext cx="5391686" cy="470247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745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34472" y="6358973"/>
            <a:ext cx="2743200" cy="365125"/>
          </a:xfrm>
        </p:spPr>
        <p:txBody>
          <a:bodyPr/>
          <a:lstStyle/>
          <a:p>
            <a:fld id="{6668DBEB-99FE-459C-B3F7-C6CC3EAEE4C8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39548" y="6356350"/>
            <a:ext cx="547314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78472" y="6356350"/>
            <a:ext cx="2743200" cy="365125"/>
          </a:xfrm>
        </p:spPr>
        <p:txBody>
          <a:bodyPr/>
          <a:lstStyle/>
          <a:p>
            <a:fld id="{1E33E3F1-08DF-C74A-927E-5C6C9D90C4B7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134472" y="717415"/>
            <a:ext cx="10515600" cy="565150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28pt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134472" y="118468"/>
            <a:ext cx="10515600" cy="6720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4000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 err="1"/>
              <a:t>Erste</a:t>
            </a:r>
            <a:r>
              <a:rPr lang="en-US" dirty="0"/>
              <a:t> </a:t>
            </a:r>
            <a:r>
              <a:rPr lang="en-US" dirty="0" err="1"/>
              <a:t>Zeile</a:t>
            </a:r>
            <a:r>
              <a:rPr lang="en-US" dirty="0"/>
              <a:t> 40pt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134471" y="1468222"/>
            <a:ext cx="5391686" cy="470247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5"/>
          </p:nvPr>
        </p:nvSpPr>
        <p:spPr>
          <a:xfrm>
            <a:off x="5706328" y="1468222"/>
            <a:ext cx="5391686" cy="470247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13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Mastertitelformat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err="1"/>
              <a:t>Mastertextformat</a:t>
            </a:r>
            <a:r>
              <a:rPr lang="en-US" dirty="0"/>
              <a:t> </a:t>
            </a:r>
            <a:r>
              <a:rPr lang="en-US" dirty="0" err="1"/>
              <a:t>bearbeiten</a:t>
            </a:r>
            <a:endParaRPr lang="en-US" dirty="0"/>
          </a:p>
          <a:p>
            <a:pPr lvl="1"/>
            <a:r>
              <a:rPr lang="en-US" dirty="0" err="1"/>
              <a:t>Zweite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2"/>
            <a:r>
              <a:rPr lang="en-US" dirty="0" err="1"/>
              <a:t>Dritte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3"/>
            <a:r>
              <a:rPr lang="en-US" dirty="0" err="1"/>
              <a:t>Vierte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  <a:p>
            <a:pPr lvl="4"/>
            <a:r>
              <a:rPr lang="en-US" dirty="0" err="1"/>
              <a:t>Fünfte</a:t>
            </a:r>
            <a:r>
              <a:rPr lang="en-US" dirty="0"/>
              <a:t> </a:t>
            </a:r>
            <a:r>
              <a:rPr lang="en-US" dirty="0" err="1"/>
              <a:t>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83D9AD5C-D0A6-4C29-A440-7424EC099B19}" type="datetime1">
              <a:rPr lang="en-US" smtClean="0"/>
              <a:t>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defRPr>
            </a:lvl1pPr>
          </a:lstStyle>
          <a:p>
            <a:fld id="{1E33E3F1-08DF-C74A-927E-5C6C9D90C4B7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420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tx1"/>
          </a:solidFill>
          <a:latin typeface="Helvetica Neue" charset="0"/>
          <a:ea typeface="Helvetica Neue" charset="0"/>
          <a:cs typeface="Helvetica Neue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40.xml"/><Relationship Id="rId13" Type="http://schemas.openxmlformats.org/officeDocument/2006/relationships/tags" Target="../tags/tag45.xml"/><Relationship Id="rId18" Type="http://schemas.openxmlformats.org/officeDocument/2006/relationships/image" Target="../media/image4.png"/><Relationship Id="rId3" Type="http://schemas.openxmlformats.org/officeDocument/2006/relationships/tags" Target="../tags/tag35.xml"/><Relationship Id="rId7" Type="http://schemas.openxmlformats.org/officeDocument/2006/relationships/tags" Target="../tags/tag39.xml"/><Relationship Id="rId12" Type="http://schemas.openxmlformats.org/officeDocument/2006/relationships/tags" Target="../tags/tag44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34.xml"/><Relationship Id="rId16" Type="http://schemas.openxmlformats.org/officeDocument/2006/relationships/tags" Target="../tags/tag48.xml"/><Relationship Id="rId20" Type="http://schemas.openxmlformats.org/officeDocument/2006/relationships/image" Target="../media/image6.png"/><Relationship Id="rId1" Type="http://schemas.openxmlformats.org/officeDocument/2006/relationships/tags" Target="../tags/tag33.xml"/><Relationship Id="rId6" Type="http://schemas.openxmlformats.org/officeDocument/2006/relationships/tags" Target="../tags/tag38.xml"/><Relationship Id="rId11" Type="http://schemas.openxmlformats.org/officeDocument/2006/relationships/tags" Target="../tags/tag43.xml"/><Relationship Id="rId5" Type="http://schemas.openxmlformats.org/officeDocument/2006/relationships/tags" Target="../tags/tag37.xml"/><Relationship Id="rId15" Type="http://schemas.openxmlformats.org/officeDocument/2006/relationships/tags" Target="../tags/tag47.xml"/><Relationship Id="rId10" Type="http://schemas.openxmlformats.org/officeDocument/2006/relationships/tags" Target="../tags/tag42.xml"/><Relationship Id="rId19" Type="http://schemas.openxmlformats.org/officeDocument/2006/relationships/image" Target="../media/image5.png"/><Relationship Id="rId4" Type="http://schemas.openxmlformats.org/officeDocument/2006/relationships/tags" Target="../tags/tag36.xml"/><Relationship Id="rId9" Type="http://schemas.openxmlformats.org/officeDocument/2006/relationships/tags" Target="../tags/tag41.xml"/><Relationship Id="rId14" Type="http://schemas.openxmlformats.org/officeDocument/2006/relationships/tags" Target="../tags/tag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13D51BB5-E7C9-4FE5-902F-093C8E814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E3F1-08DF-C74A-927E-5C6C9D90C4B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Helvetica Neue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Helvetica Neue" charset="0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3D59A2A-6447-4A71-BF8F-5DDDD6999D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From the car park through the hike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F37E96E-CA6F-4DE4-9FFD-1A0EAA49B2E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User Story Mapping</a:t>
            </a:r>
          </a:p>
        </p:txBody>
      </p:sp>
      <p:sp>
        <p:nvSpPr>
          <p:cNvPr id="7" name="conceptText1">
            <a:extLst>
              <a:ext uri="{FF2B5EF4-FFF2-40B4-BE49-F238E27FC236}">
                <a16:creationId xmlns:a16="http://schemas.microsoft.com/office/drawing/2014/main" id="{335F2708-0C02-4DFD-B443-696D43CE5557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734706" y="1632076"/>
            <a:ext cx="2398638" cy="47931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5D5D5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Selection of the hiking trail</a:t>
            </a:r>
          </a:p>
        </p:txBody>
      </p:sp>
      <p:sp>
        <p:nvSpPr>
          <p:cNvPr id="8" name="conceptText1">
            <a:extLst>
              <a:ext uri="{FF2B5EF4-FFF2-40B4-BE49-F238E27FC236}">
                <a16:creationId xmlns:a16="http://schemas.microsoft.com/office/drawing/2014/main" id="{23AD50EB-73A7-4BCE-B833-42B6FE0C3897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680147" y="1632076"/>
            <a:ext cx="2398638" cy="47931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5D5D5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Hiking tour part one: Start</a:t>
            </a:r>
          </a:p>
        </p:txBody>
      </p:sp>
      <p:sp>
        <p:nvSpPr>
          <p:cNvPr id="9" name="conceptText1">
            <a:extLst>
              <a:ext uri="{FF2B5EF4-FFF2-40B4-BE49-F238E27FC236}">
                <a16:creationId xmlns:a16="http://schemas.microsoft.com/office/drawing/2014/main" id="{F28CF671-DD90-4803-BCAD-4FA6ED46C419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6625588" y="1632076"/>
            <a:ext cx="2398638" cy="47931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5D5D5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Hiking tour part two: Lunch break</a:t>
            </a:r>
          </a:p>
        </p:txBody>
      </p:sp>
      <p:sp>
        <p:nvSpPr>
          <p:cNvPr id="10" name="conceptText1">
            <a:extLst>
              <a:ext uri="{FF2B5EF4-FFF2-40B4-BE49-F238E27FC236}">
                <a16:creationId xmlns:a16="http://schemas.microsoft.com/office/drawing/2014/main" id="{3BB49740-C496-458E-8AFE-60375417EEEF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9571029" y="1632076"/>
            <a:ext cx="2398638" cy="479318"/>
          </a:xfrm>
          <a:prstGeom prst="rect">
            <a:avLst/>
          </a:prstGeom>
          <a:solidFill>
            <a:schemeClr val="accent2"/>
          </a:solidFill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5D5D5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Hiking tour part three: End</a:t>
            </a:r>
          </a:p>
        </p:txBody>
      </p:sp>
      <p:sp>
        <p:nvSpPr>
          <p:cNvPr id="11" name="conceptText1">
            <a:extLst>
              <a:ext uri="{FF2B5EF4-FFF2-40B4-BE49-F238E27FC236}">
                <a16:creationId xmlns:a16="http://schemas.microsoft.com/office/drawing/2014/main" id="{0AF32F6C-BE8B-4992-A113-052EC48AD736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734707" y="1310086"/>
            <a:ext cx="1220218" cy="313000"/>
          </a:xfrm>
          <a:prstGeom prst="rect">
            <a:avLst/>
          </a:prstGeom>
          <a:solidFill>
            <a:schemeClr val="bg2"/>
          </a:solidFill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User</a:t>
            </a:r>
          </a:p>
        </p:txBody>
      </p:sp>
      <p:sp>
        <p:nvSpPr>
          <p:cNvPr id="12" name="conceptText1">
            <a:extLst>
              <a:ext uri="{FF2B5EF4-FFF2-40B4-BE49-F238E27FC236}">
                <a16:creationId xmlns:a16="http://schemas.microsoft.com/office/drawing/2014/main" id="{A42B13C5-774A-4522-8AA7-3FEEE1AF99BA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>
          <a:xfrm>
            <a:off x="734706" y="2174999"/>
            <a:ext cx="2398638" cy="488050"/>
          </a:xfrm>
          <a:prstGeom prst="rect">
            <a:avLst/>
          </a:prstGeom>
          <a:solidFill>
            <a:srgbClr val="DCDCDC"/>
          </a:solidFill>
          <a:ln w="19050">
            <a:solidFill>
              <a:schemeClr val="accent2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Receive the info push from the Beacon</a:t>
            </a:r>
          </a:p>
        </p:txBody>
      </p:sp>
      <p:sp>
        <p:nvSpPr>
          <p:cNvPr id="13" name="conceptText1">
            <a:extLst>
              <a:ext uri="{FF2B5EF4-FFF2-40B4-BE49-F238E27FC236}">
                <a16:creationId xmlns:a16="http://schemas.microsoft.com/office/drawing/2014/main" id="{F5478774-2329-4998-A506-62A60F859A14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>
          <a:xfrm>
            <a:off x="734707" y="2705592"/>
            <a:ext cx="2398638" cy="753082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Set your personal preferences. Length, view points and break point for lunch.</a:t>
            </a:r>
          </a:p>
        </p:txBody>
      </p:sp>
      <p:sp>
        <p:nvSpPr>
          <p:cNvPr id="14" name="conceptText1">
            <a:extLst>
              <a:ext uri="{FF2B5EF4-FFF2-40B4-BE49-F238E27FC236}">
                <a16:creationId xmlns:a16="http://schemas.microsoft.com/office/drawing/2014/main" id="{13A72BC6-A03B-4D10-BF3E-CB5474099D6D}"/>
              </a:ext>
            </a:extLst>
          </p:cNvPr>
          <p:cNvSpPr txBox="1">
            <a:spLocks/>
          </p:cNvSpPr>
          <p:nvPr>
            <p:custDataLst>
              <p:tags r:id="rId9"/>
            </p:custDataLst>
          </p:nvPr>
        </p:nvSpPr>
        <p:spPr>
          <a:xfrm>
            <a:off x="734706" y="4022164"/>
            <a:ext cx="2398638" cy="463678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Browse to the recommended hiking trail</a:t>
            </a:r>
          </a:p>
        </p:txBody>
      </p:sp>
      <p:sp>
        <p:nvSpPr>
          <p:cNvPr id="15" name="conceptText1">
            <a:extLst>
              <a:ext uri="{FF2B5EF4-FFF2-40B4-BE49-F238E27FC236}">
                <a16:creationId xmlns:a16="http://schemas.microsoft.com/office/drawing/2014/main" id="{72FF3B1F-B592-4433-9FCA-8D4EBFEC1C56}"/>
              </a:ext>
            </a:extLst>
          </p:cNvPr>
          <p:cNvSpPr txBox="1">
            <a:spLocks/>
          </p:cNvSpPr>
          <p:nvPr>
            <p:custDataLst>
              <p:tags r:id="rId10"/>
            </p:custDataLst>
          </p:nvPr>
        </p:nvSpPr>
        <p:spPr>
          <a:xfrm>
            <a:off x="734706" y="3501217"/>
            <a:ext cx="2398638" cy="47840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Register in the trail for additional rescue service</a:t>
            </a:r>
          </a:p>
        </p:txBody>
      </p:sp>
      <p:sp>
        <p:nvSpPr>
          <p:cNvPr id="16" name="conceptText1">
            <a:extLst>
              <a:ext uri="{FF2B5EF4-FFF2-40B4-BE49-F238E27FC236}">
                <a16:creationId xmlns:a16="http://schemas.microsoft.com/office/drawing/2014/main" id="{04091795-F4DB-4630-96E6-F03D4614BB9F}"/>
              </a:ext>
            </a:extLst>
          </p:cNvPr>
          <p:cNvSpPr txBox="1">
            <a:spLocks/>
          </p:cNvSpPr>
          <p:nvPr>
            <p:custDataLst>
              <p:tags r:id="rId11"/>
            </p:custDataLst>
          </p:nvPr>
        </p:nvSpPr>
        <p:spPr>
          <a:xfrm>
            <a:off x="3680147" y="2174998"/>
            <a:ext cx="2398638" cy="488050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Start hiking the route from the car park</a:t>
            </a:r>
          </a:p>
        </p:txBody>
      </p:sp>
      <p:sp>
        <p:nvSpPr>
          <p:cNvPr id="17" name="conceptText1">
            <a:extLst>
              <a:ext uri="{FF2B5EF4-FFF2-40B4-BE49-F238E27FC236}">
                <a16:creationId xmlns:a16="http://schemas.microsoft.com/office/drawing/2014/main" id="{802852C5-FC8A-434A-8569-5BF8A21D165A}"/>
              </a:ext>
            </a:extLst>
          </p:cNvPr>
          <p:cNvSpPr txBox="1">
            <a:spLocks/>
          </p:cNvSpPr>
          <p:nvPr>
            <p:custDataLst>
              <p:tags r:id="rId12"/>
            </p:custDataLst>
          </p:nvPr>
        </p:nvSpPr>
        <p:spPr>
          <a:xfrm>
            <a:off x="3697362" y="3143710"/>
            <a:ext cx="2398638" cy="67210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Receive location based information (e.g. best view, environment)</a:t>
            </a:r>
          </a:p>
        </p:txBody>
      </p:sp>
      <p:sp>
        <p:nvSpPr>
          <p:cNvPr id="18" name="conceptText1">
            <a:extLst>
              <a:ext uri="{FF2B5EF4-FFF2-40B4-BE49-F238E27FC236}">
                <a16:creationId xmlns:a16="http://schemas.microsoft.com/office/drawing/2014/main" id="{CB4B27FB-9B42-415D-9EA7-E2FFAD91314E}"/>
              </a:ext>
            </a:extLst>
          </p:cNvPr>
          <p:cNvSpPr txBox="1">
            <a:spLocks/>
          </p:cNvSpPr>
          <p:nvPr>
            <p:custDataLst>
              <p:tags r:id="rId13"/>
            </p:custDataLst>
          </p:nvPr>
        </p:nvSpPr>
        <p:spPr>
          <a:xfrm>
            <a:off x="3680146" y="5761838"/>
            <a:ext cx="5344079" cy="291042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Info push: special offers from mountain huts</a:t>
            </a:r>
          </a:p>
        </p:txBody>
      </p:sp>
      <p:sp>
        <p:nvSpPr>
          <p:cNvPr id="19" name="conceptText1">
            <a:extLst>
              <a:ext uri="{FF2B5EF4-FFF2-40B4-BE49-F238E27FC236}">
                <a16:creationId xmlns:a16="http://schemas.microsoft.com/office/drawing/2014/main" id="{4F381869-8F08-4509-82E2-E6C3C842F7F3}"/>
              </a:ext>
            </a:extLst>
          </p:cNvPr>
          <p:cNvSpPr txBox="1">
            <a:spLocks/>
          </p:cNvSpPr>
          <p:nvPr>
            <p:custDataLst>
              <p:tags r:id="rId14"/>
            </p:custDataLst>
          </p:nvPr>
        </p:nvSpPr>
        <p:spPr>
          <a:xfrm>
            <a:off x="3680144" y="6541153"/>
            <a:ext cx="5344079" cy="248165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Info push: warnings if the weather conditions change</a:t>
            </a:r>
          </a:p>
        </p:txBody>
      </p:sp>
      <p:sp>
        <p:nvSpPr>
          <p:cNvPr id="20" name="conceptText1">
            <a:extLst>
              <a:ext uri="{FF2B5EF4-FFF2-40B4-BE49-F238E27FC236}">
                <a16:creationId xmlns:a16="http://schemas.microsoft.com/office/drawing/2014/main" id="{103C3AA8-B447-49FE-8311-3EB16D4911D0}"/>
              </a:ext>
            </a:extLst>
          </p:cNvPr>
          <p:cNvSpPr txBox="1">
            <a:spLocks/>
          </p:cNvSpPr>
          <p:nvPr>
            <p:custDataLst>
              <p:tags r:id="rId15"/>
            </p:custDataLst>
          </p:nvPr>
        </p:nvSpPr>
        <p:spPr>
          <a:xfrm>
            <a:off x="3680146" y="4657888"/>
            <a:ext cx="5344079" cy="324307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Take and post pictures through the hiking experience</a:t>
            </a:r>
          </a:p>
        </p:txBody>
      </p:sp>
      <p:sp>
        <p:nvSpPr>
          <p:cNvPr id="21" name="conceptText1">
            <a:extLst>
              <a:ext uri="{FF2B5EF4-FFF2-40B4-BE49-F238E27FC236}">
                <a16:creationId xmlns:a16="http://schemas.microsoft.com/office/drawing/2014/main" id="{AA698445-387B-4798-B69C-E70CC3E1D194}"/>
              </a:ext>
            </a:extLst>
          </p:cNvPr>
          <p:cNvSpPr txBox="1">
            <a:spLocks/>
          </p:cNvSpPr>
          <p:nvPr>
            <p:custDataLst>
              <p:tags r:id="rId16"/>
            </p:custDataLst>
          </p:nvPr>
        </p:nvSpPr>
        <p:spPr>
          <a:xfrm>
            <a:off x="3697362" y="2749485"/>
            <a:ext cx="2398638" cy="307787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Guided tour through the trail</a:t>
            </a:r>
          </a:p>
        </p:txBody>
      </p:sp>
      <p:sp>
        <p:nvSpPr>
          <p:cNvPr id="23" name="conceptText1">
            <a:extLst>
              <a:ext uri="{FF2B5EF4-FFF2-40B4-BE49-F238E27FC236}">
                <a16:creationId xmlns:a16="http://schemas.microsoft.com/office/drawing/2014/main" id="{EE4AB900-5995-4AEF-A097-7B6435776581}"/>
              </a:ext>
            </a:extLst>
          </p:cNvPr>
          <p:cNvSpPr txBox="1">
            <a:spLocks/>
          </p:cNvSpPr>
          <p:nvPr>
            <p:custDataLst>
              <p:tags r:id="rId17"/>
            </p:custDataLst>
          </p:nvPr>
        </p:nvSpPr>
        <p:spPr>
          <a:xfrm>
            <a:off x="9614630" y="5761838"/>
            <a:ext cx="2398638" cy="516488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If needed adjust the trail to the personal conditions</a:t>
            </a:r>
          </a:p>
        </p:txBody>
      </p:sp>
      <p:sp>
        <p:nvSpPr>
          <p:cNvPr id="24" name="conceptText1">
            <a:extLst>
              <a:ext uri="{FF2B5EF4-FFF2-40B4-BE49-F238E27FC236}">
                <a16:creationId xmlns:a16="http://schemas.microsoft.com/office/drawing/2014/main" id="{B54C0D44-59A5-44E4-B0C5-B72D2E2C63AA}"/>
              </a:ext>
            </a:extLst>
          </p:cNvPr>
          <p:cNvSpPr txBox="1">
            <a:spLocks/>
          </p:cNvSpPr>
          <p:nvPr>
            <p:custDataLst>
              <p:tags r:id="rId18"/>
            </p:custDataLst>
          </p:nvPr>
        </p:nvSpPr>
        <p:spPr>
          <a:xfrm>
            <a:off x="3697362" y="5069332"/>
            <a:ext cx="5344079" cy="251100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Rate the viewpoints</a:t>
            </a:r>
          </a:p>
        </p:txBody>
      </p:sp>
      <p:sp>
        <p:nvSpPr>
          <p:cNvPr id="25" name="conceptText1">
            <a:extLst>
              <a:ext uri="{FF2B5EF4-FFF2-40B4-BE49-F238E27FC236}">
                <a16:creationId xmlns:a16="http://schemas.microsoft.com/office/drawing/2014/main" id="{904A69AD-5C22-4DC4-A772-861F5B4083A2}"/>
              </a:ext>
            </a:extLst>
          </p:cNvPr>
          <p:cNvSpPr txBox="1">
            <a:spLocks/>
          </p:cNvSpPr>
          <p:nvPr>
            <p:custDataLst>
              <p:tags r:id="rId19"/>
            </p:custDataLst>
          </p:nvPr>
        </p:nvSpPr>
        <p:spPr>
          <a:xfrm>
            <a:off x="3680145" y="6147854"/>
            <a:ext cx="5344079" cy="276288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Rate the lunch place</a:t>
            </a:r>
          </a:p>
        </p:txBody>
      </p:sp>
      <p:sp>
        <p:nvSpPr>
          <p:cNvPr id="28" name="conceptText1">
            <a:extLst>
              <a:ext uri="{FF2B5EF4-FFF2-40B4-BE49-F238E27FC236}">
                <a16:creationId xmlns:a16="http://schemas.microsoft.com/office/drawing/2014/main" id="{CE30FE44-8AAF-4214-8125-37A9D108C78B}"/>
              </a:ext>
            </a:extLst>
          </p:cNvPr>
          <p:cNvSpPr txBox="1">
            <a:spLocks/>
          </p:cNvSpPr>
          <p:nvPr>
            <p:custDataLst>
              <p:tags r:id="rId20"/>
            </p:custDataLst>
          </p:nvPr>
        </p:nvSpPr>
        <p:spPr>
          <a:xfrm>
            <a:off x="9614630" y="5054284"/>
            <a:ext cx="2398638" cy="488050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Rate the hiking trail (standard 5 star rating system)</a:t>
            </a:r>
          </a:p>
        </p:txBody>
      </p:sp>
      <p:sp>
        <p:nvSpPr>
          <p:cNvPr id="29" name="conceptText1">
            <a:extLst>
              <a:ext uri="{FF2B5EF4-FFF2-40B4-BE49-F238E27FC236}">
                <a16:creationId xmlns:a16="http://schemas.microsoft.com/office/drawing/2014/main" id="{E34FEBED-FD7B-46A7-A5D7-C75A750BE940}"/>
              </a:ext>
            </a:extLst>
          </p:cNvPr>
          <p:cNvSpPr txBox="1">
            <a:spLocks/>
          </p:cNvSpPr>
          <p:nvPr>
            <p:custDataLst>
              <p:tags r:id="rId21"/>
            </p:custDataLst>
          </p:nvPr>
        </p:nvSpPr>
        <p:spPr>
          <a:xfrm>
            <a:off x="9571029" y="2199729"/>
            <a:ext cx="2398638" cy="51517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Share the experience via social media after the hike</a:t>
            </a:r>
          </a:p>
        </p:txBody>
      </p:sp>
      <p:sp>
        <p:nvSpPr>
          <p:cNvPr id="30" name="conceptText1">
            <a:extLst>
              <a:ext uri="{FF2B5EF4-FFF2-40B4-BE49-F238E27FC236}">
                <a16:creationId xmlns:a16="http://schemas.microsoft.com/office/drawing/2014/main" id="{A80C44D0-CC10-4896-9E14-B3F5866C5A41}"/>
              </a:ext>
            </a:extLst>
          </p:cNvPr>
          <p:cNvSpPr txBox="1">
            <a:spLocks/>
          </p:cNvSpPr>
          <p:nvPr>
            <p:custDataLst>
              <p:tags r:id="rId22"/>
            </p:custDataLst>
          </p:nvPr>
        </p:nvSpPr>
        <p:spPr>
          <a:xfrm>
            <a:off x="9623034" y="4651294"/>
            <a:ext cx="2398638" cy="283894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Give a extended feedback</a:t>
            </a:r>
          </a:p>
        </p:txBody>
      </p: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D5646DD0-70F3-40C0-8B6D-8F7C8AB48A42}"/>
              </a:ext>
            </a:extLst>
          </p:cNvPr>
          <p:cNvCxnSpPr>
            <a:cxnSpLocks/>
          </p:cNvCxnSpPr>
          <p:nvPr/>
        </p:nvCxnSpPr>
        <p:spPr>
          <a:xfrm>
            <a:off x="0" y="4533606"/>
            <a:ext cx="12192000" cy="0"/>
          </a:xfrm>
          <a:prstGeom prst="line">
            <a:avLst/>
          </a:prstGeom>
          <a:ln w="28575" cmpd="sng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ceptText1">
            <a:extLst>
              <a:ext uri="{FF2B5EF4-FFF2-40B4-BE49-F238E27FC236}">
                <a16:creationId xmlns:a16="http://schemas.microsoft.com/office/drawing/2014/main" id="{8436067D-17C4-477C-8571-7D3C5F7A27F3}"/>
              </a:ext>
            </a:extLst>
          </p:cNvPr>
          <p:cNvSpPr txBox="1">
            <a:spLocks/>
          </p:cNvSpPr>
          <p:nvPr>
            <p:custDataLst>
              <p:tags r:id="rId23"/>
            </p:custDataLst>
          </p:nvPr>
        </p:nvSpPr>
        <p:spPr>
          <a:xfrm rot="16200000">
            <a:off x="-272056" y="3105484"/>
            <a:ext cx="986219" cy="426937"/>
          </a:xfrm>
          <a:prstGeom prst="rect">
            <a:avLst/>
          </a:prstGeom>
        </p:spPr>
        <p:txBody>
          <a:bodyPr vert="horz" lIns="0" tIns="36000" rIns="0" bIns="0" rtlCol="0" anchor="ctr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DABFF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MVP</a:t>
            </a:r>
          </a:p>
        </p:txBody>
      </p:sp>
      <p:sp>
        <p:nvSpPr>
          <p:cNvPr id="33" name="conceptText1">
            <a:extLst>
              <a:ext uri="{FF2B5EF4-FFF2-40B4-BE49-F238E27FC236}">
                <a16:creationId xmlns:a16="http://schemas.microsoft.com/office/drawing/2014/main" id="{E5B96C9C-3CC6-4B7E-A1D0-C00550BC472B}"/>
              </a:ext>
            </a:extLst>
          </p:cNvPr>
          <p:cNvSpPr txBox="1">
            <a:spLocks/>
          </p:cNvSpPr>
          <p:nvPr>
            <p:custDataLst>
              <p:tags r:id="rId24"/>
            </p:custDataLst>
          </p:nvPr>
        </p:nvSpPr>
        <p:spPr>
          <a:xfrm rot="16200000">
            <a:off x="-295478" y="4939879"/>
            <a:ext cx="986219" cy="426937"/>
          </a:xfrm>
          <a:prstGeom prst="rect">
            <a:avLst/>
          </a:prstGeom>
        </p:spPr>
        <p:txBody>
          <a:bodyPr vert="horz" lIns="0" tIns="36000" rIns="0" bIns="0" rtlCol="0" anchor="ctr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DABFF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Release 1</a:t>
            </a:r>
          </a:p>
        </p:txBody>
      </p:sp>
      <p:sp>
        <p:nvSpPr>
          <p:cNvPr id="34" name="conceptText1">
            <a:extLst>
              <a:ext uri="{FF2B5EF4-FFF2-40B4-BE49-F238E27FC236}">
                <a16:creationId xmlns:a16="http://schemas.microsoft.com/office/drawing/2014/main" id="{573FDC34-04DA-47D3-B8F0-DEEC18E1C5DD}"/>
              </a:ext>
            </a:extLst>
          </p:cNvPr>
          <p:cNvSpPr txBox="1">
            <a:spLocks/>
          </p:cNvSpPr>
          <p:nvPr>
            <p:custDataLst>
              <p:tags r:id="rId25"/>
            </p:custDataLst>
          </p:nvPr>
        </p:nvSpPr>
        <p:spPr>
          <a:xfrm rot="16200000">
            <a:off x="-322828" y="6151422"/>
            <a:ext cx="986219" cy="426937"/>
          </a:xfrm>
          <a:prstGeom prst="rect">
            <a:avLst/>
          </a:prstGeom>
        </p:spPr>
        <p:txBody>
          <a:bodyPr vert="horz" lIns="0" tIns="36000" rIns="0" bIns="0" rtlCol="0" anchor="ctr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3DABFF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Release 2</a:t>
            </a:r>
          </a:p>
        </p:txBody>
      </p:sp>
      <p:sp>
        <p:nvSpPr>
          <p:cNvPr id="35" name="conceptText1">
            <a:extLst>
              <a:ext uri="{FF2B5EF4-FFF2-40B4-BE49-F238E27FC236}">
                <a16:creationId xmlns:a16="http://schemas.microsoft.com/office/drawing/2014/main" id="{B4F9840C-87BA-4BE1-9145-10251CBAA21C}"/>
              </a:ext>
            </a:extLst>
          </p:cNvPr>
          <p:cNvSpPr txBox="1">
            <a:spLocks/>
          </p:cNvSpPr>
          <p:nvPr>
            <p:custDataLst>
              <p:tags r:id="rId26"/>
            </p:custDataLst>
          </p:nvPr>
        </p:nvSpPr>
        <p:spPr>
          <a:xfrm>
            <a:off x="734706" y="5731621"/>
            <a:ext cx="2398638" cy="47840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Personal preference: Fitness program</a:t>
            </a:r>
          </a:p>
        </p:txBody>
      </p:sp>
      <p:sp>
        <p:nvSpPr>
          <p:cNvPr id="36" name="conceptText1">
            <a:extLst>
              <a:ext uri="{FF2B5EF4-FFF2-40B4-BE49-F238E27FC236}">
                <a16:creationId xmlns:a16="http://schemas.microsoft.com/office/drawing/2014/main" id="{489C4191-6CE6-4027-8C12-BF4EA386A02F}"/>
              </a:ext>
            </a:extLst>
          </p:cNvPr>
          <p:cNvSpPr txBox="1">
            <a:spLocks/>
          </p:cNvSpPr>
          <p:nvPr>
            <p:custDataLst>
              <p:tags r:id="rId27"/>
            </p:custDataLst>
          </p:nvPr>
        </p:nvSpPr>
        <p:spPr>
          <a:xfrm>
            <a:off x="734706" y="6285252"/>
            <a:ext cx="2398638" cy="277780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Random trail generator </a:t>
            </a:r>
          </a:p>
        </p:txBody>
      </p: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C9244926-6C5B-40D0-AAE1-CF941BD2D934}"/>
              </a:ext>
            </a:extLst>
          </p:cNvPr>
          <p:cNvCxnSpPr>
            <a:cxnSpLocks/>
          </p:cNvCxnSpPr>
          <p:nvPr/>
        </p:nvCxnSpPr>
        <p:spPr>
          <a:xfrm>
            <a:off x="-17215" y="5612852"/>
            <a:ext cx="12192000" cy="0"/>
          </a:xfrm>
          <a:prstGeom prst="line">
            <a:avLst/>
          </a:prstGeom>
          <a:ln w="28575" cmpd="sng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conceptText1">
            <a:extLst>
              <a:ext uri="{FF2B5EF4-FFF2-40B4-BE49-F238E27FC236}">
                <a16:creationId xmlns:a16="http://schemas.microsoft.com/office/drawing/2014/main" id="{B4F9840C-87BA-4BE1-9145-10251CBAA21C}"/>
              </a:ext>
            </a:extLst>
          </p:cNvPr>
          <p:cNvSpPr txBox="1">
            <a:spLocks/>
          </p:cNvSpPr>
          <p:nvPr>
            <p:custDataLst>
              <p:tags r:id="rId28"/>
            </p:custDataLst>
          </p:nvPr>
        </p:nvSpPr>
        <p:spPr>
          <a:xfrm>
            <a:off x="734707" y="4651294"/>
            <a:ext cx="2398638" cy="47840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Trail information with  weather conditions</a:t>
            </a: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D957A6E7-54F5-447B-AE5E-566D8E21479C}"/>
              </a:ext>
            </a:extLst>
          </p:cNvPr>
          <p:cNvGrpSpPr/>
          <p:nvPr/>
        </p:nvGrpSpPr>
        <p:grpSpPr>
          <a:xfrm>
            <a:off x="6625586" y="2206017"/>
            <a:ext cx="2407247" cy="2182976"/>
            <a:chOff x="6625586" y="2206017"/>
            <a:chExt cx="2407247" cy="2182976"/>
          </a:xfrm>
        </p:grpSpPr>
        <p:sp>
          <p:nvSpPr>
            <p:cNvPr id="22" name="conceptText1">
              <a:extLst>
                <a:ext uri="{FF2B5EF4-FFF2-40B4-BE49-F238E27FC236}">
                  <a16:creationId xmlns:a16="http://schemas.microsoft.com/office/drawing/2014/main" id="{D32ECEB3-2E20-4E1E-8747-0756A72E09D3}"/>
                </a:ext>
              </a:extLst>
            </p:cNvPr>
            <p:cNvSpPr txBox="1">
              <a:spLocks/>
            </p:cNvSpPr>
            <p:nvPr>
              <p:custDataLst>
                <p:tags r:id="rId29"/>
              </p:custDataLst>
            </p:nvPr>
          </p:nvSpPr>
          <p:spPr>
            <a:xfrm>
              <a:off x="6634195" y="3283397"/>
              <a:ext cx="2398638" cy="282207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Have a break</a:t>
              </a:r>
            </a:p>
          </p:txBody>
        </p:sp>
        <p:sp>
          <p:nvSpPr>
            <p:cNvPr id="40" name="conceptText1">
              <a:extLst>
                <a:ext uri="{FF2B5EF4-FFF2-40B4-BE49-F238E27FC236}">
                  <a16:creationId xmlns:a16="http://schemas.microsoft.com/office/drawing/2014/main" id="{802852C5-FC8A-434A-8569-5BF8A21D165A}"/>
                </a:ext>
              </a:extLst>
            </p:cNvPr>
            <p:cNvSpPr txBox="1">
              <a:spLocks/>
            </p:cNvSpPr>
            <p:nvPr>
              <p:custDataLst>
                <p:tags r:id="rId30"/>
              </p:custDataLst>
            </p:nvPr>
          </p:nvSpPr>
          <p:spPr>
            <a:xfrm>
              <a:off x="6625586" y="2206017"/>
              <a:ext cx="2398638" cy="979890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Receive location based information (e.g. restaurant recommendation, special offers)</a:t>
              </a:r>
            </a:p>
          </p:txBody>
        </p:sp>
        <p:sp>
          <p:nvSpPr>
            <p:cNvPr id="41" name="conceptText1">
              <a:extLst>
                <a:ext uri="{FF2B5EF4-FFF2-40B4-BE49-F238E27FC236}">
                  <a16:creationId xmlns:a16="http://schemas.microsoft.com/office/drawing/2014/main" id="{802852C5-FC8A-434A-8569-5BF8A21D165A}"/>
                </a:ext>
              </a:extLst>
            </p:cNvPr>
            <p:cNvSpPr txBox="1">
              <a:spLocks/>
            </p:cNvSpPr>
            <p:nvPr>
              <p:custDataLst>
                <p:tags r:id="rId31"/>
              </p:custDataLst>
            </p:nvPr>
          </p:nvSpPr>
          <p:spPr>
            <a:xfrm>
              <a:off x="6634195" y="3663093"/>
              <a:ext cx="2398638" cy="725900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Receive location based environmental information (e.g. landslide with alternative route)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29227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134472" y="1196698"/>
            <a:ext cx="10984102" cy="531456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Selection of the hiking trail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First touchpoint, welcome to WANDERLUST: </a:t>
            </a:r>
            <a:r>
              <a:rPr lang="en-US" dirty="0"/>
              <a:t>Receive the info push from the Beacon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Your route your choices, full customer centricity: </a:t>
            </a:r>
            <a:r>
              <a:rPr lang="en-US" dirty="0"/>
              <a:t>Set your personal preferences. Length, view points and break point for lunch.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Safety first: </a:t>
            </a:r>
            <a:r>
              <a:rPr lang="en-US" dirty="0"/>
              <a:t>Register in the trail for additional rescue service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Route recommendation: </a:t>
            </a:r>
            <a:r>
              <a:rPr lang="en-US" dirty="0"/>
              <a:t>Browse to the recommended hiking trail</a:t>
            </a:r>
          </a:p>
          <a:p>
            <a:r>
              <a:rPr lang="en-US" dirty="0"/>
              <a:t>Hiking tour part one: Start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Proactive guided route: </a:t>
            </a:r>
            <a:r>
              <a:rPr lang="en-US" dirty="0"/>
              <a:t>Guided tour through the trail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The route talks to you - embedded feeling: </a:t>
            </a:r>
            <a:r>
              <a:rPr lang="en-US" dirty="0"/>
              <a:t>Receive location based information (e.g. best view, environment)</a:t>
            </a:r>
          </a:p>
          <a:p>
            <a:r>
              <a:rPr lang="en-US" dirty="0"/>
              <a:t>Hiking tour part two: Lunch break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Location based information: </a:t>
            </a:r>
            <a:r>
              <a:rPr lang="en-US" dirty="0"/>
              <a:t>Receive information about e.g. restaurant and special offers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Event based information: </a:t>
            </a:r>
            <a:r>
              <a:rPr lang="en-US" dirty="0"/>
              <a:t>Receive environmental information (e.g. landslide warning)</a:t>
            </a:r>
          </a:p>
          <a:p>
            <a:r>
              <a:rPr lang="en-US" dirty="0"/>
              <a:t>Hiking tour part three: End</a:t>
            </a:r>
          </a:p>
          <a:p>
            <a:pPr lvl="1"/>
            <a:r>
              <a:rPr lang="en-US" b="1" dirty="0">
                <a:solidFill>
                  <a:schemeClr val="bg2"/>
                </a:solidFill>
              </a:rPr>
              <a:t>Social component: </a:t>
            </a:r>
            <a:r>
              <a:rPr lang="en-US" dirty="0"/>
              <a:t>Share the experience via social media after the hike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E3F1-08DF-C74A-927E-5C6C9D90C4B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Helvetica Neue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Helvetica Neue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Basic artefacts and functions of the MVP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Defining the WANDERLUST - MVP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5454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rafik 55">
            <a:extLst>
              <a:ext uri="{FF2B5EF4-FFF2-40B4-BE49-F238E27FC236}">
                <a16:creationId xmlns:a16="http://schemas.microsoft.com/office/drawing/2014/main" id="{3D3B87A5-924C-403D-A767-7668D9BC800E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106408" y="2103522"/>
            <a:ext cx="942165" cy="1215696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2A335-BEE2-4599-93BD-FE8479025F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Hiking as a Service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0D8C0-5E85-4553-9B83-00A57C5721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MVP - Route</a:t>
            </a:r>
          </a:p>
        </p:txBody>
      </p:sp>
      <p:sp>
        <p:nvSpPr>
          <p:cNvPr id="25" name="object 19">
            <a:extLst>
              <a:ext uri="{FF2B5EF4-FFF2-40B4-BE49-F238E27FC236}">
                <a16:creationId xmlns:a16="http://schemas.microsoft.com/office/drawing/2014/main" id="{75F6F1A4-3412-47F0-9606-EE0C44BF2AC1}"/>
              </a:ext>
            </a:extLst>
          </p:cNvPr>
          <p:cNvSpPr/>
          <p:nvPr/>
        </p:nvSpPr>
        <p:spPr>
          <a:xfrm rot="5400000">
            <a:off x="10304286" y="2082838"/>
            <a:ext cx="400050" cy="1257064"/>
          </a:xfrm>
          <a:custGeom>
            <a:avLst/>
            <a:gdLst/>
            <a:ahLst/>
            <a:cxnLst/>
            <a:rect l="l" t="t" r="r" b="b"/>
            <a:pathLst>
              <a:path w="400050" h="786129">
                <a:moveTo>
                  <a:pt x="400050" y="629919"/>
                </a:moveTo>
                <a:lnTo>
                  <a:pt x="0" y="629919"/>
                </a:lnTo>
                <a:lnTo>
                  <a:pt x="199390" y="786130"/>
                </a:lnTo>
                <a:lnTo>
                  <a:pt x="400050" y="629919"/>
                </a:lnTo>
                <a:close/>
              </a:path>
              <a:path w="400050" h="786129">
                <a:moveTo>
                  <a:pt x="299720" y="156210"/>
                </a:moveTo>
                <a:lnTo>
                  <a:pt x="100330" y="156210"/>
                </a:lnTo>
                <a:lnTo>
                  <a:pt x="100330" y="629919"/>
                </a:lnTo>
                <a:lnTo>
                  <a:pt x="299720" y="629919"/>
                </a:lnTo>
                <a:lnTo>
                  <a:pt x="299720" y="156210"/>
                </a:lnTo>
                <a:close/>
              </a:path>
              <a:path w="400050" h="786129">
                <a:moveTo>
                  <a:pt x="199390" y="0"/>
                </a:moveTo>
                <a:lnTo>
                  <a:pt x="0" y="156210"/>
                </a:lnTo>
                <a:lnTo>
                  <a:pt x="400050" y="156210"/>
                </a:lnTo>
                <a:lnTo>
                  <a:pt x="199390" y="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0" tIns="0" rIns="0" bIns="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960B6371-81CA-473D-AF42-0318015F5D77}"/>
              </a:ext>
            </a:extLst>
          </p:cNvPr>
          <p:cNvGrpSpPr/>
          <p:nvPr/>
        </p:nvGrpSpPr>
        <p:grpSpPr>
          <a:xfrm flipH="1">
            <a:off x="8311522" y="2522775"/>
            <a:ext cx="904180" cy="377190"/>
            <a:chOff x="5256529" y="3411220"/>
            <a:chExt cx="1727201" cy="377190"/>
          </a:xfrm>
          <a:solidFill>
            <a:schemeClr val="bg2"/>
          </a:solidFill>
        </p:grpSpPr>
        <p:sp>
          <p:nvSpPr>
            <p:cNvPr id="50" name="object 13">
              <a:extLst>
                <a:ext uri="{FF2B5EF4-FFF2-40B4-BE49-F238E27FC236}">
                  <a16:creationId xmlns:a16="http://schemas.microsoft.com/office/drawing/2014/main" id="{F6D4F748-F4C5-4248-AA4D-2BCEFBBF252C}"/>
                </a:ext>
              </a:extLst>
            </p:cNvPr>
            <p:cNvSpPr/>
            <p:nvPr/>
          </p:nvSpPr>
          <p:spPr>
            <a:xfrm>
              <a:off x="5709920" y="3510597"/>
              <a:ext cx="1273810" cy="179705"/>
            </a:xfrm>
            <a:custGeom>
              <a:avLst/>
              <a:gdLst/>
              <a:ahLst/>
              <a:cxnLst/>
              <a:rect l="l" t="t" r="r" b="b"/>
              <a:pathLst>
                <a:path w="1273809" h="179704">
                  <a:moveTo>
                    <a:pt x="0" y="179704"/>
                  </a:moveTo>
                  <a:lnTo>
                    <a:pt x="1273809" y="179704"/>
                  </a:lnTo>
                  <a:lnTo>
                    <a:pt x="1273809" y="0"/>
                  </a:lnTo>
                  <a:lnTo>
                    <a:pt x="0" y="0"/>
                  </a:lnTo>
                  <a:lnTo>
                    <a:pt x="0" y="179704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object 14">
              <a:extLst>
                <a:ext uri="{FF2B5EF4-FFF2-40B4-BE49-F238E27FC236}">
                  <a16:creationId xmlns:a16="http://schemas.microsoft.com/office/drawing/2014/main" id="{B73828DB-3AE0-48D6-B734-C820E3170C01}"/>
                </a:ext>
              </a:extLst>
            </p:cNvPr>
            <p:cNvSpPr/>
            <p:nvPr/>
          </p:nvSpPr>
          <p:spPr>
            <a:xfrm>
              <a:off x="5256529" y="3411220"/>
              <a:ext cx="566420" cy="377190"/>
            </a:xfrm>
            <a:custGeom>
              <a:avLst/>
              <a:gdLst/>
              <a:ahLst/>
              <a:cxnLst/>
              <a:rect l="l" t="t" r="r" b="b"/>
              <a:pathLst>
                <a:path w="566420" h="377189">
                  <a:moveTo>
                    <a:pt x="566420" y="0"/>
                  </a:moveTo>
                  <a:lnTo>
                    <a:pt x="0" y="189229"/>
                  </a:lnTo>
                  <a:lnTo>
                    <a:pt x="566420" y="377189"/>
                  </a:lnTo>
                  <a:lnTo>
                    <a:pt x="56642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Foliennummernplatzhalter 1">
            <a:extLst>
              <a:ext uri="{FF2B5EF4-FFF2-40B4-BE49-F238E27FC236}">
                <a16:creationId xmlns:a16="http://schemas.microsoft.com/office/drawing/2014/main" id="{CD535722-F7A2-4646-9A55-FDED9CFF5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96560" y="6356350"/>
            <a:ext cx="1425112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33E3F1-08DF-C74A-927E-5C6C9D90C4B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Helvetica Neue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Helvetica Neue" charset="0"/>
            </a:endParaRP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39290685-3696-4F85-9B35-7128AD340C94}"/>
              </a:ext>
            </a:extLst>
          </p:cNvPr>
          <p:cNvSpPr txBox="1"/>
          <p:nvPr/>
        </p:nvSpPr>
        <p:spPr>
          <a:xfrm>
            <a:off x="8030891" y="1581838"/>
            <a:ext cx="1228093" cy="510778"/>
          </a:xfrm>
          <a:prstGeom prst="round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DD1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info push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DD16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(URL)</a:t>
            </a:r>
          </a:p>
        </p:txBody>
      </p:sp>
      <p:pic>
        <p:nvPicPr>
          <p:cNvPr id="58" name="Grafik 57">
            <a:extLst>
              <a:ext uri="{FF2B5EF4-FFF2-40B4-BE49-F238E27FC236}">
                <a16:creationId xmlns:a16="http://schemas.microsoft.com/office/drawing/2014/main" id="{13BD96A1-E34E-48CC-B109-A444D9EEFFF0}"/>
              </a:ext>
            </a:extLst>
          </p:cNvPr>
          <p:cNvPicPr>
            <a:picLocks noChangeAspect="1"/>
          </p:cNvPicPr>
          <p:nvPr/>
        </p:nvPicPr>
        <p:blipFill>
          <a:blip r:embed="rId1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125150" y="2364037"/>
            <a:ext cx="1063287" cy="694667"/>
          </a:xfrm>
          <a:prstGeom prst="rect">
            <a:avLst/>
          </a:prstGeom>
        </p:spPr>
      </p:pic>
      <p:sp>
        <p:nvSpPr>
          <p:cNvPr id="61" name="object 3">
            <a:extLst>
              <a:ext uri="{FF2B5EF4-FFF2-40B4-BE49-F238E27FC236}">
                <a16:creationId xmlns:a16="http://schemas.microsoft.com/office/drawing/2014/main" id="{6ACDD026-3066-490C-9519-083A0825AB5A}"/>
              </a:ext>
            </a:extLst>
          </p:cNvPr>
          <p:cNvSpPr txBox="1"/>
          <p:nvPr/>
        </p:nvSpPr>
        <p:spPr>
          <a:xfrm>
            <a:off x="8962020" y="3323538"/>
            <a:ext cx="1230939" cy="285975"/>
          </a:xfrm>
          <a:prstGeom prst="rect">
            <a:avLst/>
          </a:prstGeom>
        </p:spPr>
        <p:txBody>
          <a:bodyPr vert="horz" wrap="square" lIns="0" tIns="39369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-5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Smartphone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sp>
        <p:nvSpPr>
          <p:cNvPr id="62" name="object 3">
            <a:extLst>
              <a:ext uri="{FF2B5EF4-FFF2-40B4-BE49-F238E27FC236}">
                <a16:creationId xmlns:a16="http://schemas.microsoft.com/office/drawing/2014/main" id="{1AFE72B3-5A7B-4A63-9829-214EA62FB44F}"/>
              </a:ext>
            </a:extLst>
          </p:cNvPr>
          <p:cNvSpPr txBox="1"/>
          <p:nvPr/>
        </p:nvSpPr>
        <p:spPr>
          <a:xfrm>
            <a:off x="11335383" y="3319218"/>
            <a:ext cx="642819" cy="285975"/>
          </a:xfrm>
          <a:prstGeom prst="rect">
            <a:avLst/>
          </a:prstGeom>
        </p:spPr>
        <p:txBody>
          <a:bodyPr vert="horz" wrap="square" lIns="0" tIns="39369" rIns="0" bIns="0" rtlCol="0">
            <a:spAutoFit/>
          </a:bodyPr>
          <a:lstStyle/>
          <a:p>
            <a:pPr marL="12700" marR="0" lvl="0" indent="0" algn="l" defTabSz="914400" rtl="0" eaLnBrk="1" fontAlgn="auto" latinLnBrk="0" hangingPunct="1">
              <a:lnSpc>
                <a:spcPct val="100000"/>
              </a:lnSpc>
              <a:spcBef>
                <a:spcPts val="3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-5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Cloud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15CEB1B2-F348-4CD0-80E9-CB54787D474A}"/>
              </a:ext>
            </a:extLst>
          </p:cNvPr>
          <p:cNvGrpSpPr/>
          <p:nvPr/>
        </p:nvGrpSpPr>
        <p:grpSpPr>
          <a:xfrm>
            <a:off x="3077598" y="2257088"/>
            <a:ext cx="5238986" cy="3569805"/>
            <a:chOff x="132199" y="1595102"/>
            <a:chExt cx="5238986" cy="3569805"/>
          </a:xfrm>
        </p:grpSpPr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4865CC90-F292-45C0-8BA9-6052209DF4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r="18478" b="3211"/>
            <a:stretch/>
          </p:blipFill>
          <p:spPr>
            <a:xfrm>
              <a:off x="132199" y="1595102"/>
              <a:ext cx="5238986" cy="3569805"/>
            </a:xfrm>
            <a:prstGeom prst="rect">
              <a:avLst/>
            </a:prstGeom>
          </p:spPr>
        </p:pic>
        <p:sp>
          <p:nvSpPr>
            <p:cNvPr id="63" name="conceptText1">
              <a:extLst>
                <a:ext uri="{FF2B5EF4-FFF2-40B4-BE49-F238E27FC236}">
                  <a16:creationId xmlns:a16="http://schemas.microsoft.com/office/drawing/2014/main" id="{BFC7757E-1B2C-460B-92F7-66703FAA7AAD}"/>
                </a:ext>
              </a:extLst>
            </p:cNvPr>
            <p:cNvSpPr txBox="1">
              <a:spLocks/>
            </p:cNvSpPr>
            <p:nvPr>
              <p:custDataLst>
                <p:tags r:id="rId13"/>
              </p:custDataLst>
            </p:nvPr>
          </p:nvSpPr>
          <p:spPr>
            <a:xfrm>
              <a:off x="152883" y="3272277"/>
              <a:ext cx="1200647" cy="615503"/>
            </a:xfrm>
            <a:prstGeom prst="roundRect">
              <a:avLst/>
            </a:prstGeom>
            <a:solidFill>
              <a:schemeClr val="accent2"/>
            </a:solidFill>
          </p:spPr>
          <p:txBody>
            <a:bodyPr vert="horz" lIns="36000" tIns="36000" rIns="36000" bIns="36000" rtlCol="0" anchor="ctr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DD16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Selection of the hiking trail</a:t>
              </a:r>
            </a:p>
          </p:txBody>
        </p:sp>
        <p:sp>
          <p:nvSpPr>
            <p:cNvPr id="64" name="conceptText1">
              <a:extLst>
                <a:ext uri="{FF2B5EF4-FFF2-40B4-BE49-F238E27FC236}">
                  <a16:creationId xmlns:a16="http://schemas.microsoft.com/office/drawing/2014/main" id="{FE9F9490-77D0-4B3B-A70D-2C2A5A302AC4}"/>
                </a:ext>
              </a:extLst>
            </p:cNvPr>
            <p:cNvSpPr txBox="1">
              <a:spLocks/>
            </p:cNvSpPr>
            <p:nvPr>
              <p:custDataLst>
                <p:tags r:id="rId14"/>
              </p:custDataLst>
            </p:nvPr>
          </p:nvSpPr>
          <p:spPr>
            <a:xfrm>
              <a:off x="416800" y="4473222"/>
              <a:ext cx="1200647" cy="615503"/>
            </a:xfrm>
            <a:prstGeom prst="roundRect">
              <a:avLst/>
            </a:prstGeom>
            <a:solidFill>
              <a:schemeClr val="accent2"/>
            </a:solidFill>
          </p:spPr>
          <p:txBody>
            <a:bodyPr vert="horz" lIns="36000" tIns="36000" rIns="36000" bIns="36000" rtlCol="0" anchor="ctr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DD16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Hiking tour part one: Start</a:t>
              </a:r>
            </a:p>
          </p:txBody>
        </p:sp>
        <p:sp>
          <p:nvSpPr>
            <p:cNvPr id="65" name="conceptText1">
              <a:extLst>
                <a:ext uri="{FF2B5EF4-FFF2-40B4-BE49-F238E27FC236}">
                  <a16:creationId xmlns:a16="http://schemas.microsoft.com/office/drawing/2014/main" id="{21C24DB5-74E4-4646-9541-44ABADE3C2D7}"/>
                </a:ext>
              </a:extLst>
            </p:cNvPr>
            <p:cNvSpPr txBox="1">
              <a:spLocks/>
            </p:cNvSpPr>
            <p:nvPr>
              <p:custDataLst>
                <p:tags r:id="rId15"/>
              </p:custDataLst>
            </p:nvPr>
          </p:nvSpPr>
          <p:spPr>
            <a:xfrm>
              <a:off x="3674511" y="2983034"/>
              <a:ext cx="1200647" cy="615503"/>
            </a:xfrm>
            <a:prstGeom prst="roundRect">
              <a:avLst/>
            </a:prstGeom>
            <a:solidFill>
              <a:schemeClr val="accent2"/>
            </a:solidFill>
          </p:spPr>
          <p:txBody>
            <a:bodyPr vert="horz" lIns="36000" tIns="36000" rIns="36000" bIns="36000" rtlCol="0" anchor="ctr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DD16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Hiking tour part two: Lunch break</a:t>
              </a:r>
            </a:p>
          </p:txBody>
        </p:sp>
        <p:sp>
          <p:nvSpPr>
            <p:cNvPr id="66" name="conceptText1">
              <a:extLst>
                <a:ext uri="{FF2B5EF4-FFF2-40B4-BE49-F238E27FC236}">
                  <a16:creationId xmlns:a16="http://schemas.microsoft.com/office/drawing/2014/main" id="{F784250C-8D87-4883-B4D5-CC18F19DCC8B}"/>
                </a:ext>
              </a:extLst>
            </p:cNvPr>
            <p:cNvSpPr txBox="1">
              <a:spLocks/>
            </p:cNvSpPr>
            <p:nvPr>
              <p:custDataLst>
                <p:tags r:id="rId16"/>
              </p:custDataLst>
            </p:nvPr>
          </p:nvSpPr>
          <p:spPr>
            <a:xfrm>
              <a:off x="1876754" y="2596767"/>
              <a:ext cx="1200647" cy="615503"/>
            </a:xfrm>
            <a:prstGeom prst="roundRect">
              <a:avLst/>
            </a:prstGeom>
            <a:solidFill>
              <a:schemeClr val="accent2"/>
            </a:solidFill>
          </p:spPr>
          <p:txBody>
            <a:bodyPr vert="horz" lIns="36000" tIns="36000" rIns="36000" bIns="36000" rtlCol="0" anchor="ctr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DD16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Hiking tour part three: End</a:t>
              </a:r>
            </a:p>
          </p:txBody>
        </p:sp>
      </p:grpSp>
      <p:sp>
        <p:nvSpPr>
          <p:cNvPr id="23" name="conceptText1">
            <a:extLst>
              <a:ext uri="{FF2B5EF4-FFF2-40B4-BE49-F238E27FC236}">
                <a16:creationId xmlns:a16="http://schemas.microsoft.com/office/drawing/2014/main" id="{828DB2D5-2D1A-45EF-8AEB-E6537236F4E3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154597" y="1839772"/>
            <a:ext cx="2398638" cy="488050"/>
          </a:xfrm>
          <a:prstGeom prst="rect">
            <a:avLst/>
          </a:prstGeom>
          <a:solidFill>
            <a:srgbClr val="DCDCDC"/>
          </a:solidFill>
          <a:ln w="19050">
            <a:solidFill>
              <a:schemeClr val="accent2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Receive the info push from the Beacon</a:t>
            </a:r>
          </a:p>
        </p:txBody>
      </p:sp>
      <p:sp>
        <p:nvSpPr>
          <p:cNvPr id="24" name="conceptText1">
            <a:extLst>
              <a:ext uri="{FF2B5EF4-FFF2-40B4-BE49-F238E27FC236}">
                <a16:creationId xmlns:a16="http://schemas.microsoft.com/office/drawing/2014/main" id="{2604768D-A5F5-419B-A81E-9DD99B4BC0A9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54598" y="2370365"/>
            <a:ext cx="2398638" cy="753082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Set your personal preferences. Length, view points and break point for lunch.</a:t>
            </a:r>
          </a:p>
        </p:txBody>
      </p:sp>
      <p:sp>
        <p:nvSpPr>
          <p:cNvPr id="26" name="conceptText1">
            <a:extLst>
              <a:ext uri="{FF2B5EF4-FFF2-40B4-BE49-F238E27FC236}">
                <a16:creationId xmlns:a16="http://schemas.microsoft.com/office/drawing/2014/main" id="{D3934FCC-F56A-4954-8827-2B3A14D20296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154597" y="3686937"/>
            <a:ext cx="2398638" cy="463678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Browse to the recommended hiking trail</a:t>
            </a:r>
          </a:p>
        </p:txBody>
      </p:sp>
      <p:sp>
        <p:nvSpPr>
          <p:cNvPr id="27" name="conceptText1">
            <a:extLst>
              <a:ext uri="{FF2B5EF4-FFF2-40B4-BE49-F238E27FC236}">
                <a16:creationId xmlns:a16="http://schemas.microsoft.com/office/drawing/2014/main" id="{DC5D2E8D-1117-4F56-AB05-9D59C6997FAC}"/>
              </a:ext>
            </a:extLst>
          </p:cNvPr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154597" y="3165990"/>
            <a:ext cx="2398638" cy="47840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Register in the trail for additional rescue service</a:t>
            </a:r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8050B019-7AAB-4F2B-AEAF-D5D53AB8B319}"/>
              </a:ext>
            </a:extLst>
          </p:cNvPr>
          <p:cNvSpPr txBox="1"/>
          <p:nvPr/>
        </p:nvSpPr>
        <p:spPr>
          <a:xfrm>
            <a:off x="5239844" y="5845641"/>
            <a:ext cx="895774" cy="31639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txBody>
          <a:bodyPr vert="horz" wrap="square" lIns="0" tIns="39369" rIns="0" bIns="0" rtlCol="0" anchor="ctr">
            <a:spAutoFit/>
          </a:bodyPr>
          <a:lstStyle/>
          <a:p>
            <a:pPr marL="12700" marR="0" lvl="0" indent="0" algn="ctr" defTabSz="914400" rtl="0" eaLnBrk="1" fontAlgn="auto" latinLnBrk="0" hangingPunct="1">
              <a:lnSpc>
                <a:spcPct val="100000"/>
              </a:lnSpc>
              <a:spcBef>
                <a:spcPts val="30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-5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t>Beacon</a:t>
            </a:r>
            <a:endParaRPr kumimoji="0" lang="en-US" sz="13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03E379C3-7B6C-43A6-82B4-7C6EACB0088B}"/>
              </a:ext>
            </a:extLst>
          </p:cNvPr>
          <p:cNvGrpSpPr/>
          <p:nvPr/>
        </p:nvGrpSpPr>
        <p:grpSpPr>
          <a:xfrm>
            <a:off x="171813" y="4943713"/>
            <a:ext cx="2398638" cy="1554378"/>
            <a:chOff x="171813" y="4943713"/>
            <a:chExt cx="2398638" cy="1554378"/>
          </a:xfrm>
        </p:grpSpPr>
        <p:sp>
          <p:nvSpPr>
            <p:cNvPr id="46" name="conceptText1">
              <a:extLst>
                <a:ext uri="{FF2B5EF4-FFF2-40B4-BE49-F238E27FC236}">
                  <a16:creationId xmlns:a16="http://schemas.microsoft.com/office/drawing/2014/main" id="{C65721FA-A4F1-4DDC-8B92-DF6A95030F14}"/>
                </a:ext>
              </a:extLst>
            </p:cNvPr>
            <p:cNvSpPr txBox="1">
              <a:spLocks/>
            </p:cNvSpPr>
            <p:nvPr>
              <p:custDataLst>
                <p:tags r:id="rId10"/>
              </p:custDataLst>
            </p:nvPr>
          </p:nvSpPr>
          <p:spPr>
            <a:xfrm>
              <a:off x="171813" y="4943713"/>
              <a:ext cx="2398638" cy="488050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Start hiking the route from the car park</a:t>
              </a:r>
            </a:p>
          </p:txBody>
        </p:sp>
        <p:sp>
          <p:nvSpPr>
            <p:cNvPr id="47" name="conceptText1">
              <a:extLst>
                <a:ext uri="{FF2B5EF4-FFF2-40B4-BE49-F238E27FC236}">
                  <a16:creationId xmlns:a16="http://schemas.microsoft.com/office/drawing/2014/main" id="{D0003E02-04B8-4096-9346-E9DFAB07BF29}"/>
                </a:ext>
              </a:extLst>
            </p:cNvPr>
            <p:cNvSpPr txBox="1">
              <a:spLocks/>
            </p:cNvSpPr>
            <p:nvPr>
              <p:custDataLst>
                <p:tags r:id="rId11"/>
              </p:custDataLst>
            </p:nvPr>
          </p:nvSpPr>
          <p:spPr>
            <a:xfrm>
              <a:off x="171813" y="5825988"/>
              <a:ext cx="2398638" cy="672103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Receive location based information (e.g. best view, environment)</a:t>
              </a:r>
            </a:p>
          </p:txBody>
        </p:sp>
        <p:sp>
          <p:nvSpPr>
            <p:cNvPr id="48" name="conceptText1">
              <a:extLst>
                <a:ext uri="{FF2B5EF4-FFF2-40B4-BE49-F238E27FC236}">
                  <a16:creationId xmlns:a16="http://schemas.microsoft.com/office/drawing/2014/main" id="{16F17BD4-D955-48A7-B5A7-A022E49C6359}"/>
                </a:ext>
              </a:extLst>
            </p:cNvPr>
            <p:cNvSpPr txBox="1">
              <a:spLocks/>
            </p:cNvSpPr>
            <p:nvPr>
              <p:custDataLst>
                <p:tags r:id="rId12"/>
              </p:custDataLst>
            </p:nvPr>
          </p:nvSpPr>
          <p:spPr>
            <a:xfrm>
              <a:off x="171813" y="5474982"/>
              <a:ext cx="2398638" cy="307787"/>
            </a:xfrm>
            <a:prstGeom prst="rect">
              <a:avLst/>
            </a:prstGeom>
            <a:solidFill>
              <a:srgbClr val="DCDCDC"/>
            </a:solidFill>
            <a:ln w="19050">
              <a:solidFill>
                <a:schemeClr val="tx1"/>
              </a:solidFill>
            </a:ln>
          </p:spPr>
          <p:txBody>
            <a:bodyPr vert="horz" lIns="36000" tIns="36000" rIns="36000" bIns="36000" rtlCol="0">
              <a:noAutofit/>
            </a:bodyPr>
            <a:lstStyle>
              <a:lvl1pPr marL="0" marR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1pPr>
              <a:lvl2pPr marL="177800" marR="0" indent="-17780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baseline="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2pPr>
              <a:lvl3pPr marL="361950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3pPr>
              <a:lvl4pPr marL="536575" marR="0" indent="-174625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Char char=""/>
                <a:tabLst/>
                <a:defRPr lang="de-DE" sz="1400" kern="1200" dirty="0" smtClean="0">
                  <a:solidFill>
                    <a:schemeClr val="accent1"/>
                  </a:solidFill>
                  <a:latin typeface="+mn-lt"/>
                  <a:ea typeface="+mn-ea"/>
                  <a:cs typeface="Calibri" panose="020F0502020204030204" pitchFamily="34" charset="0"/>
                </a:defRPr>
              </a:lvl4pPr>
              <a:lvl5pPr marL="719138" marR="0" indent="-18415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chemeClr val="accent3"/>
                </a:buClr>
                <a:buSzTx/>
                <a:buFont typeface="Wingdings 2" panose="05020102010507070707" pitchFamily="18" charset="2"/>
                <a:buChar char=""/>
                <a:tabLst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1463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5366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92687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317123" indent="-195124" algn="l" defTabSz="780500" rtl="0" eaLnBrk="1" latinLnBrk="0" hangingPunct="1">
                <a:lnSpc>
                  <a:spcPct val="90000"/>
                </a:lnSpc>
                <a:spcBef>
                  <a:spcPts val="427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7805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C29200"/>
                </a:buClr>
                <a:buSzTx/>
                <a:buFont typeface="Wingdings 2" panose="05020102010507070707" pitchFamily="18" charset="2"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424242"/>
                  </a:solidFill>
                  <a:effectLst/>
                  <a:uLnTx/>
                  <a:uFillTx/>
                  <a:latin typeface="Calibri"/>
                  <a:ea typeface="+mn-ea"/>
                  <a:cs typeface="Calibri" panose="020F0502020204030204" pitchFamily="34" charset="0"/>
                </a:rPr>
                <a:t>Guided tour through the trail</a:t>
              </a:r>
            </a:p>
          </p:txBody>
        </p:sp>
      </p:grpSp>
      <p:sp>
        <p:nvSpPr>
          <p:cNvPr id="59" name="conceptText1">
            <a:extLst>
              <a:ext uri="{FF2B5EF4-FFF2-40B4-BE49-F238E27FC236}">
                <a16:creationId xmlns:a16="http://schemas.microsoft.com/office/drawing/2014/main" id="{7B4B301F-4DDB-4388-8F2B-53A42E6F6E6F}"/>
              </a:ext>
            </a:extLst>
          </p:cNvPr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4221272" y="1623705"/>
            <a:ext cx="2398638" cy="515173"/>
          </a:xfrm>
          <a:prstGeom prst="rect">
            <a:avLst/>
          </a:prstGeom>
          <a:solidFill>
            <a:srgbClr val="DCDCDC"/>
          </a:solidFill>
          <a:ln w="19050">
            <a:solidFill>
              <a:schemeClr val="tx1"/>
            </a:solidFill>
          </a:ln>
        </p:spPr>
        <p:txBody>
          <a:bodyPr vert="horz" lIns="36000" tIns="36000" rIns="36000" bIns="36000" rtlCol="0">
            <a:noAutofit/>
          </a:bodyPr>
          <a:lstStyle>
            <a:lvl1pPr marL="0" marR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1pPr>
            <a:lvl2pPr marL="177800" marR="0" indent="-17780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baseline="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2pPr>
            <a:lvl3pPr marL="361950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3pPr>
            <a:lvl4pPr marL="536575" marR="0" indent="-174625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Char char=""/>
              <a:tabLst/>
              <a:defRPr lang="de-DE" sz="1400" kern="1200" dirty="0" smtClean="0">
                <a:solidFill>
                  <a:schemeClr val="accent1"/>
                </a:solidFill>
                <a:latin typeface="+mn-lt"/>
                <a:ea typeface="+mn-ea"/>
                <a:cs typeface="Calibri" panose="020F0502020204030204" pitchFamily="34" charset="0"/>
              </a:defRPr>
            </a:lvl4pPr>
            <a:lvl5pPr marL="719138" marR="0" indent="-18415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3"/>
              </a:buClr>
              <a:buSzTx/>
              <a:buFont typeface="Wingdings 2" panose="05020102010507070707" pitchFamily="18" charset="2"/>
              <a:buChar char=""/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463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366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2687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17123" indent="-195124" algn="l" defTabSz="780500" rtl="0" eaLnBrk="1" latinLnBrk="0" hangingPunct="1">
              <a:lnSpc>
                <a:spcPct val="90000"/>
              </a:lnSpc>
              <a:spcBef>
                <a:spcPts val="427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7805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29200"/>
              </a:buClr>
              <a:buSzTx/>
              <a:buFont typeface="Wingdings 2" panose="05020102010507070707" pitchFamily="18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424242"/>
                </a:solidFill>
                <a:effectLst/>
                <a:uLnTx/>
                <a:uFillTx/>
                <a:latin typeface="Calibri"/>
                <a:ea typeface="+mn-ea"/>
                <a:cs typeface="Calibri" panose="020F0502020204030204" pitchFamily="34" charset="0"/>
              </a:rPr>
              <a:t>Share the experience via social media after the hike</a:t>
            </a: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975FF5BF-54BB-4128-B868-FCFC35FA1595}"/>
              </a:ext>
            </a:extLst>
          </p:cNvPr>
          <p:cNvSpPr/>
          <p:nvPr/>
        </p:nvSpPr>
        <p:spPr>
          <a:xfrm>
            <a:off x="171813" y="4943714"/>
            <a:ext cx="2398638" cy="155437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8" name="Rechteck 67">
            <a:extLst>
              <a:ext uri="{FF2B5EF4-FFF2-40B4-BE49-F238E27FC236}">
                <a16:creationId xmlns:a16="http://schemas.microsoft.com/office/drawing/2014/main" id="{6412174D-4960-49B3-A0D1-2413A6DFBD81}"/>
              </a:ext>
            </a:extLst>
          </p:cNvPr>
          <p:cNvSpPr/>
          <p:nvPr/>
        </p:nvSpPr>
        <p:spPr>
          <a:xfrm>
            <a:off x="154598" y="1839771"/>
            <a:ext cx="2398638" cy="231084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492AB5B8-4AF3-4F75-8033-305C45EA125E}"/>
              </a:ext>
            </a:extLst>
          </p:cNvPr>
          <p:cNvGrpSpPr/>
          <p:nvPr/>
        </p:nvGrpSpPr>
        <p:grpSpPr>
          <a:xfrm>
            <a:off x="8726512" y="4013419"/>
            <a:ext cx="2407783" cy="2065860"/>
            <a:chOff x="9176598" y="3800525"/>
            <a:chExt cx="2407783" cy="2065860"/>
          </a:xfrm>
        </p:grpSpPr>
        <p:grpSp>
          <p:nvGrpSpPr>
            <p:cNvPr id="33" name="Gruppieren 32">
              <a:extLst>
                <a:ext uri="{FF2B5EF4-FFF2-40B4-BE49-F238E27FC236}">
                  <a16:creationId xmlns:a16="http://schemas.microsoft.com/office/drawing/2014/main" id="{C733E822-CE53-42E5-A248-9694ECEF5C7A}"/>
                </a:ext>
              </a:extLst>
            </p:cNvPr>
            <p:cNvGrpSpPr/>
            <p:nvPr/>
          </p:nvGrpSpPr>
          <p:grpSpPr>
            <a:xfrm>
              <a:off x="9176598" y="3804058"/>
              <a:ext cx="2407247" cy="2062326"/>
              <a:chOff x="9176598" y="3804058"/>
              <a:chExt cx="2407247" cy="2062326"/>
            </a:xfrm>
          </p:grpSpPr>
          <p:sp>
            <p:nvSpPr>
              <p:cNvPr id="53" name="conceptText1">
                <a:extLst>
                  <a:ext uri="{FF2B5EF4-FFF2-40B4-BE49-F238E27FC236}">
                    <a16:creationId xmlns:a16="http://schemas.microsoft.com/office/drawing/2014/main" id="{2D4C2795-39A1-4C65-AC81-CD217B1D8972}"/>
                  </a:ext>
                </a:extLst>
              </p:cNvPr>
              <p:cNvSpPr txBox="1">
                <a:spLocks/>
              </p:cNvSpPr>
              <p:nvPr>
                <p:custDataLst>
                  <p:tags r:id="rId7"/>
                </p:custDataLst>
              </p:nvPr>
            </p:nvSpPr>
            <p:spPr>
              <a:xfrm>
                <a:off x="9185207" y="4817938"/>
                <a:ext cx="2398638" cy="282207"/>
              </a:xfrm>
              <a:prstGeom prst="rect">
                <a:avLst/>
              </a:prstGeom>
              <a:solidFill>
                <a:srgbClr val="DCDCDC"/>
              </a:solidFill>
              <a:ln w="19050">
                <a:solidFill>
                  <a:schemeClr val="tx1"/>
                </a:solidFill>
              </a:ln>
            </p:spPr>
            <p:txBody>
              <a:bodyPr vert="horz" lIns="36000" tIns="36000" rIns="36000" bIns="36000" rtlCol="0">
                <a:noAutofit/>
              </a:bodyPr>
              <a:lstStyle>
                <a:lvl1pPr marL="0" marR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1pPr>
                <a:lvl2pPr marL="177800" marR="0" indent="-17780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baseline="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2pPr>
                <a:lvl3pPr marL="361950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3pPr>
                <a:lvl4pPr marL="536575" marR="0" indent="-174625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4pPr>
                <a:lvl5pPr marL="719138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3"/>
                  </a:buClr>
                  <a:buSzTx/>
                  <a:buFont typeface="Wingdings 2" panose="05020102010507070707" pitchFamily="18" charset="2"/>
                  <a:buChar char=""/>
                  <a:tabLst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463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366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268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3171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24242"/>
                    </a:solidFill>
                    <a:effectLst/>
                    <a:uLnTx/>
                    <a:uFillTx/>
                    <a:latin typeface="Calibri"/>
                    <a:ea typeface="+mn-ea"/>
                    <a:cs typeface="Calibri" panose="020F0502020204030204" pitchFamily="34" charset="0"/>
                  </a:rPr>
                  <a:t>Have a break</a:t>
                </a:r>
              </a:p>
            </p:txBody>
          </p:sp>
          <p:sp>
            <p:nvSpPr>
              <p:cNvPr id="55" name="conceptText1">
                <a:extLst>
                  <a:ext uri="{FF2B5EF4-FFF2-40B4-BE49-F238E27FC236}">
                    <a16:creationId xmlns:a16="http://schemas.microsoft.com/office/drawing/2014/main" id="{4535F247-0976-44A6-A8C8-CA29EFDE5923}"/>
                  </a:ext>
                </a:extLst>
              </p:cNvPr>
              <p:cNvSpPr txBox="1">
                <a:spLocks/>
              </p:cNvSpPr>
              <p:nvPr>
                <p:custDataLst>
                  <p:tags r:id="rId8"/>
                </p:custDataLst>
              </p:nvPr>
            </p:nvSpPr>
            <p:spPr>
              <a:xfrm>
                <a:off x="9176598" y="3804058"/>
                <a:ext cx="2398638" cy="979890"/>
              </a:xfrm>
              <a:prstGeom prst="rect">
                <a:avLst/>
              </a:prstGeom>
              <a:solidFill>
                <a:srgbClr val="DCDCDC"/>
              </a:solidFill>
              <a:ln w="19050">
                <a:solidFill>
                  <a:schemeClr val="tx1"/>
                </a:solidFill>
              </a:ln>
            </p:spPr>
            <p:txBody>
              <a:bodyPr vert="horz" lIns="36000" tIns="36000" rIns="36000" bIns="36000" rtlCol="0">
                <a:noAutofit/>
              </a:bodyPr>
              <a:lstStyle>
                <a:lvl1pPr marL="0" marR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1pPr>
                <a:lvl2pPr marL="177800" marR="0" indent="-17780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baseline="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2pPr>
                <a:lvl3pPr marL="361950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3pPr>
                <a:lvl4pPr marL="536575" marR="0" indent="-174625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4pPr>
                <a:lvl5pPr marL="719138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3"/>
                  </a:buClr>
                  <a:buSzTx/>
                  <a:buFont typeface="Wingdings 2" panose="05020102010507070707" pitchFamily="18" charset="2"/>
                  <a:buChar char=""/>
                  <a:tabLst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463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366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268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3171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24242"/>
                    </a:solidFill>
                    <a:effectLst/>
                    <a:uLnTx/>
                    <a:uFillTx/>
                    <a:latin typeface="Calibri"/>
                    <a:ea typeface="+mn-ea"/>
                    <a:cs typeface="Calibri" panose="020F0502020204030204" pitchFamily="34" charset="0"/>
                  </a:rPr>
                  <a:t>Receive location based information (e.g. restaurant recommendation, special offers)</a:t>
                </a:r>
              </a:p>
            </p:txBody>
          </p:sp>
          <p:sp>
            <p:nvSpPr>
              <p:cNvPr id="57" name="conceptText1">
                <a:extLst>
                  <a:ext uri="{FF2B5EF4-FFF2-40B4-BE49-F238E27FC236}">
                    <a16:creationId xmlns:a16="http://schemas.microsoft.com/office/drawing/2014/main" id="{894EF4D2-6C2A-466C-ADC7-DAB474DE56DC}"/>
                  </a:ext>
                </a:extLst>
              </p:cNvPr>
              <p:cNvSpPr txBox="1">
                <a:spLocks/>
              </p:cNvSpPr>
              <p:nvPr>
                <p:custDataLst>
                  <p:tags r:id="rId9"/>
                </p:custDataLst>
              </p:nvPr>
            </p:nvSpPr>
            <p:spPr>
              <a:xfrm>
                <a:off x="9185207" y="5140484"/>
                <a:ext cx="2398638" cy="725900"/>
              </a:xfrm>
              <a:prstGeom prst="rect">
                <a:avLst/>
              </a:prstGeom>
              <a:solidFill>
                <a:srgbClr val="DCDCDC"/>
              </a:solidFill>
              <a:ln w="19050">
                <a:solidFill>
                  <a:schemeClr val="tx1"/>
                </a:solidFill>
              </a:ln>
            </p:spPr>
            <p:txBody>
              <a:bodyPr vert="horz" lIns="36000" tIns="36000" rIns="36000" bIns="36000" rtlCol="0">
                <a:noAutofit/>
              </a:bodyPr>
              <a:lstStyle>
                <a:lvl1pPr marL="0" marR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1pPr>
                <a:lvl2pPr marL="177800" marR="0" indent="-17780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baseline="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2pPr>
                <a:lvl3pPr marL="361950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3pPr>
                <a:lvl4pPr marL="536575" marR="0" indent="-174625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Char char=""/>
                  <a:tabLst/>
                  <a:defRPr lang="de-DE" sz="1400" kern="1200" dirty="0" smtClean="0">
                    <a:solidFill>
                      <a:schemeClr val="accent1"/>
                    </a:solidFill>
                    <a:latin typeface="+mn-lt"/>
                    <a:ea typeface="+mn-ea"/>
                    <a:cs typeface="Calibri" panose="020F0502020204030204" pitchFamily="34" charset="0"/>
                  </a:defRPr>
                </a:lvl4pPr>
                <a:lvl5pPr marL="719138" marR="0" indent="-18415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chemeClr val="accent3"/>
                  </a:buClr>
                  <a:buSzTx/>
                  <a:buFont typeface="Wingdings 2" panose="05020102010507070707" pitchFamily="18" charset="2"/>
                  <a:buChar char=""/>
                  <a:tabLst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463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5366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92687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317123" indent="-195124" algn="l" defTabSz="780500" rtl="0" eaLnBrk="1" latinLnBrk="0" hangingPunct="1">
                  <a:lnSpc>
                    <a:spcPct val="90000"/>
                  </a:lnSpc>
                  <a:spcBef>
                    <a:spcPts val="427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7805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C29200"/>
                  </a:buClr>
                  <a:buSzTx/>
                  <a:buFont typeface="Wingdings 2" panose="05020102010507070707" pitchFamily="18" charset="2"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424242"/>
                    </a:solidFill>
                    <a:effectLst/>
                    <a:uLnTx/>
                    <a:uFillTx/>
                    <a:latin typeface="Calibri"/>
                    <a:ea typeface="+mn-ea"/>
                    <a:cs typeface="Calibri" panose="020F0502020204030204" pitchFamily="34" charset="0"/>
                  </a:rPr>
                  <a:t>Receive location based environmental information (e.g. landslide with alternative route)</a:t>
                </a:r>
              </a:p>
            </p:txBody>
          </p:sp>
        </p:grpSp>
        <p:sp>
          <p:nvSpPr>
            <p:cNvPr id="69" name="Rechteck 68">
              <a:extLst>
                <a:ext uri="{FF2B5EF4-FFF2-40B4-BE49-F238E27FC236}">
                  <a16:creationId xmlns:a16="http://schemas.microsoft.com/office/drawing/2014/main" id="{285819DB-83BE-44DB-B154-74B55775288E}"/>
                </a:ext>
              </a:extLst>
            </p:cNvPr>
            <p:cNvSpPr/>
            <p:nvPr/>
          </p:nvSpPr>
          <p:spPr>
            <a:xfrm>
              <a:off x="9185743" y="3800525"/>
              <a:ext cx="2398638" cy="206586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9E4E9579-52E6-4644-B524-B7DBB610E3CD}"/>
              </a:ext>
            </a:extLst>
          </p:cNvPr>
          <p:cNvCxnSpPr>
            <a:stCxn id="68" idx="3"/>
            <a:endCxn id="63" idx="1"/>
          </p:cNvCxnSpPr>
          <p:nvPr/>
        </p:nvCxnSpPr>
        <p:spPr>
          <a:xfrm>
            <a:off x="2553236" y="2995193"/>
            <a:ext cx="545046" cy="1246822"/>
          </a:xfrm>
          <a:prstGeom prst="line">
            <a:avLst/>
          </a:prstGeom>
          <a:ln w="38100" cmpd="sng">
            <a:solidFill>
              <a:schemeClr val="bg2"/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82875862-42A4-4486-AF4A-974CDED94799}"/>
              </a:ext>
            </a:extLst>
          </p:cNvPr>
          <p:cNvCxnSpPr>
            <a:stCxn id="64" idx="1"/>
            <a:endCxn id="37" idx="3"/>
          </p:cNvCxnSpPr>
          <p:nvPr/>
        </p:nvCxnSpPr>
        <p:spPr>
          <a:xfrm flipH="1">
            <a:off x="2570451" y="5442960"/>
            <a:ext cx="791748" cy="277943"/>
          </a:xfrm>
          <a:prstGeom prst="line">
            <a:avLst/>
          </a:prstGeom>
          <a:ln w="38100" cmpd="sng">
            <a:solidFill>
              <a:schemeClr val="bg2"/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Gerader Verbinder 44">
            <a:extLst>
              <a:ext uri="{FF2B5EF4-FFF2-40B4-BE49-F238E27FC236}">
                <a16:creationId xmlns:a16="http://schemas.microsoft.com/office/drawing/2014/main" id="{53648FA5-5E6F-4305-974A-F394B4D0E81C}"/>
              </a:ext>
            </a:extLst>
          </p:cNvPr>
          <p:cNvCxnSpPr>
            <a:cxnSpLocks/>
            <a:stCxn id="65" idx="2"/>
            <a:endCxn id="69" idx="1"/>
          </p:cNvCxnSpPr>
          <p:nvPr/>
        </p:nvCxnSpPr>
        <p:spPr>
          <a:xfrm>
            <a:off x="7220234" y="4260523"/>
            <a:ext cx="1515423" cy="785826"/>
          </a:xfrm>
          <a:prstGeom prst="line">
            <a:avLst/>
          </a:prstGeom>
          <a:ln w="38100" cmpd="sng">
            <a:solidFill>
              <a:schemeClr val="bg2"/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F82A46EE-92F0-4A19-98AA-A945B5DFBD0F}"/>
              </a:ext>
            </a:extLst>
          </p:cNvPr>
          <p:cNvCxnSpPr>
            <a:stCxn id="59" idx="2"/>
            <a:endCxn id="66" idx="0"/>
          </p:cNvCxnSpPr>
          <p:nvPr/>
        </p:nvCxnSpPr>
        <p:spPr>
          <a:xfrm>
            <a:off x="5420591" y="2138878"/>
            <a:ext cx="1886" cy="1119875"/>
          </a:xfrm>
          <a:prstGeom prst="line">
            <a:avLst/>
          </a:prstGeom>
          <a:ln w="38100" cmpd="sng">
            <a:solidFill>
              <a:schemeClr val="bg2"/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Ellipse 81">
            <a:extLst>
              <a:ext uri="{FF2B5EF4-FFF2-40B4-BE49-F238E27FC236}">
                <a16:creationId xmlns:a16="http://schemas.microsoft.com/office/drawing/2014/main" id="{A6D82D13-805A-4AA8-95BC-94502011AC7A}"/>
              </a:ext>
            </a:extLst>
          </p:cNvPr>
          <p:cNvSpPr/>
          <p:nvPr/>
        </p:nvSpPr>
        <p:spPr>
          <a:xfrm>
            <a:off x="3093899" y="5124793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3" name="Ellipse 82">
            <a:extLst>
              <a:ext uri="{FF2B5EF4-FFF2-40B4-BE49-F238E27FC236}">
                <a16:creationId xmlns:a16="http://schemas.microsoft.com/office/drawing/2014/main" id="{EBB98878-2F83-4262-BA7F-40B4D086A48A}"/>
              </a:ext>
            </a:extLst>
          </p:cNvPr>
          <p:cNvSpPr/>
          <p:nvPr/>
        </p:nvSpPr>
        <p:spPr>
          <a:xfrm>
            <a:off x="5943845" y="5575153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4FADA56A-D90B-4B61-A3C3-B02D8FA930BB}"/>
              </a:ext>
            </a:extLst>
          </p:cNvPr>
          <p:cNvSpPr/>
          <p:nvPr/>
        </p:nvSpPr>
        <p:spPr>
          <a:xfrm>
            <a:off x="5530753" y="3866466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5" name="Ellipse 84">
            <a:extLst>
              <a:ext uri="{FF2B5EF4-FFF2-40B4-BE49-F238E27FC236}">
                <a16:creationId xmlns:a16="http://schemas.microsoft.com/office/drawing/2014/main" id="{C5F14F85-356A-4F14-8C03-9F6484E6EE72}"/>
              </a:ext>
            </a:extLst>
          </p:cNvPr>
          <p:cNvSpPr/>
          <p:nvPr/>
        </p:nvSpPr>
        <p:spPr>
          <a:xfrm>
            <a:off x="7725945" y="4298995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6" name="Ellipse 85">
            <a:extLst>
              <a:ext uri="{FF2B5EF4-FFF2-40B4-BE49-F238E27FC236}">
                <a16:creationId xmlns:a16="http://schemas.microsoft.com/office/drawing/2014/main" id="{C4236663-31E4-474B-8B5B-6770654603FD}"/>
              </a:ext>
            </a:extLst>
          </p:cNvPr>
          <p:cNvSpPr/>
          <p:nvPr/>
        </p:nvSpPr>
        <p:spPr>
          <a:xfrm>
            <a:off x="7472086" y="2930121"/>
            <a:ext cx="252000" cy="25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7" name="Textfeld 86">
            <a:extLst>
              <a:ext uri="{FF2B5EF4-FFF2-40B4-BE49-F238E27FC236}">
                <a16:creationId xmlns:a16="http://schemas.microsoft.com/office/drawing/2014/main" id="{2CD80706-965C-4BE9-9C29-D729D6C1F5BF}"/>
              </a:ext>
            </a:extLst>
          </p:cNvPr>
          <p:cNvSpPr txBox="1"/>
          <p:nvPr/>
        </p:nvSpPr>
        <p:spPr>
          <a:xfrm>
            <a:off x="3792790" y="6151487"/>
            <a:ext cx="38086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Each beacon is represented by an URL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59536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NGUAGE" val="msoLanguageIDEnglishUS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NGUAGE" val="msoLanguageIDEnglishUS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LANGUAGE" val="msoLanguageIDEnglishUS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EITE" val="499,9999"/>
  <p:tag name="HOEHE" val="180"/>
</p:tagLst>
</file>

<file path=ppt/theme/theme1.xml><?xml version="1.0" encoding="utf-8"?>
<a:theme xmlns:a="http://schemas.openxmlformats.org/drawingml/2006/main" name="1_Office">
  <a:themeElements>
    <a:clrScheme name="Custom 1">
      <a:dk1>
        <a:srgbClr val="000000"/>
      </a:dk1>
      <a:lt1>
        <a:srgbClr val="FFFFFF"/>
      </a:lt1>
      <a:dk2>
        <a:srgbClr val="7E7F7E"/>
      </a:dk2>
      <a:lt2>
        <a:srgbClr val="FFDD16"/>
      </a:lt2>
      <a:accent1>
        <a:srgbClr val="D5D5D5"/>
      </a:accent1>
      <a:accent2>
        <a:srgbClr val="424242"/>
      </a:accent2>
      <a:accent3>
        <a:srgbClr val="A5A5A5"/>
      </a:accent3>
      <a:accent4>
        <a:srgbClr val="FFDD16"/>
      </a:accent4>
      <a:accent5>
        <a:srgbClr val="D5D7FF"/>
      </a:accent5>
      <a:accent6>
        <a:srgbClr val="3DABFF"/>
      </a:accent6>
      <a:hlink>
        <a:srgbClr val="0052FF"/>
      </a:hlink>
      <a:folHlink>
        <a:srgbClr val="7A104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FB2A78-CC44-B94A-A281-24C99CA48183}" vid="{1AA2CD39-F8C3-EB44-929C-8AE466F746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</Words>
  <Application>Microsoft Office PowerPoint</Application>
  <PresentationFormat>Benutzerdefiniert</PresentationFormat>
  <Paragraphs>74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8" baseType="lpstr">
      <vt:lpstr>Arial</vt:lpstr>
      <vt:lpstr>Calibri</vt:lpstr>
      <vt:lpstr>Helvetica Neue</vt:lpstr>
      <vt:lpstr>Wingdings 2</vt:lpstr>
      <vt:lpstr>1_Office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Oldach, Lukas</dc:creator>
  <cp:lastModifiedBy>Oldach, Lukas</cp:lastModifiedBy>
  <cp:revision>1</cp:revision>
  <dcterms:created xsi:type="dcterms:W3CDTF">2018-01-30T10:01:32Z</dcterms:created>
  <dcterms:modified xsi:type="dcterms:W3CDTF">2018-01-30T10:01:32Z</dcterms:modified>
</cp:coreProperties>
</file>

<file path=docProps/thumbnail.jpeg>
</file>